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  <p:sldMasterId id="2147483699" r:id="rId2"/>
  </p:sldMasterIdLst>
  <p:notesMasterIdLst>
    <p:notesMasterId r:id="rId29"/>
  </p:notesMasterIdLst>
  <p:handoutMasterIdLst>
    <p:handoutMasterId r:id="rId30"/>
  </p:handoutMasterIdLst>
  <p:sldIdLst>
    <p:sldId id="256" r:id="rId3"/>
    <p:sldId id="257" r:id="rId4"/>
    <p:sldId id="274" r:id="rId5"/>
    <p:sldId id="261" r:id="rId6"/>
    <p:sldId id="260" r:id="rId7"/>
    <p:sldId id="278" r:id="rId8"/>
    <p:sldId id="262" r:id="rId9"/>
    <p:sldId id="275" r:id="rId10"/>
    <p:sldId id="281" r:id="rId11"/>
    <p:sldId id="264" r:id="rId12"/>
    <p:sldId id="263" r:id="rId13"/>
    <p:sldId id="276" r:id="rId14"/>
    <p:sldId id="265" r:id="rId15"/>
    <p:sldId id="282" r:id="rId16"/>
    <p:sldId id="267" r:id="rId17"/>
    <p:sldId id="266" r:id="rId18"/>
    <p:sldId id="277" r:id="rId19"/>
    <p:sldId id="268" r:id="rId20"/>
    <p:sldId id="269" r:id="rId21"/>
    <p:sldId id="270" r:id="rId22"/>
    <p:sldId id="283" r:id="rId23"/>
    <p:sldId id="271" r:id="rId24"/>
    <p:sldId id="285" r:id="rId25"/>
    <p:sldId id="284" r:id="rId26"/>
    <p:sldId id="286" r:id="rId27"/>
    <p:sldId id="259" r:id="rId28"/>
  </p:sldIdLst>
  <p:sldSz cx="9144000" cy="6858000" type="screen4x3"/>
  <p:notesSz cx="9874250" cy="6797675"/>
  <p:defaultTextStyle>
    <a:defPPr>
      <a:defRPr lang="en-GB"/>
    </a:defPPr>
    <a:lvl1pPr algn="l" defTabSz="457200" rtl="0" eaLnBrk="0" fontAlgn="base" hangingPunct="0">
      <a:lnSpc>
        <a:spcPct val="7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Arial Unicode MS" pitchFamily="32" charset="0"/>
      </a:defRPr>
    </a:lvl1pPr>
    <a:lvl2pPr marL="457200" algn="l" defTabSz="457200" rtl="0" eaLnBrk="0" fontAlgn="base" hangingPunct="0">
      <a:lnSpc>
        <a:spcPct val="7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Arial Unicode MS" pitchFamily="32" charset="0"/>
      </a:defRPr>
    </a:lvl2pPr>
    <a:lvl3pPr marL="914400" algn="l" defTabSz="457200" rtl="0" eaLnBrk="0" fontAlgn="base" hangingPunct="0">
      <a:lnSpc>
        <a:spcPct val="7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Arial Unicode MS" pitchFamily="32" charset="0"/>
      </a:defRPr>
    </a:lvl3pPr>
    <a:lvl4pPr marL="1371600" algn="l" defTabSz="457200" rtl="0" eaLnBrk="0" fontAlgn="base" hangingPunct="0">
      <a:lnSpc>
        <a:spcPct val="7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Arial Unicode MS" pitchFamily="32" charset="0"/>
      </a:defRPr>
    </a:lvl4pPr>
    <a:lvl5pPr marL="1828800" algn="l" defTabSz="457200" rtl="0" eaLnBrk="0" fontAlgn="base" hangingPunct="0">
      <a:lnSpc>
        <a:spcPct val="7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Arial Unicode MS" pitchFamily="32" charset="0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Times New Roman" pitchFamily="16" charset="0"/>
        <a:ea typeface="+mn-ea"/>
        <a:cs typeface="Arial Unicode MS" pitchFamily="32" charset="0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Times New Roman" pitchFamily="16" charset="0"/>
        <a:ea typeface="+mn-ea"/>
        <a:cs typeface="Arial Unicode MS" pitchFamily="32" charset="0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Times New Roman" pitchFamily="16" charset="0"/>
        <a:ea typeface="+mn-ea"/>
        <a:cs typeface="Arial Unicode MS" pitchFamily="32" charset="0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Times New Roman" pitchFamily="16" charset="0"/>
        <a:ea typeface="+mn-ea"/>
        <a:cs typeface="Arial Unicode MS" pitchFamily="32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29">
          <p15:clr>
            <a:srgbClr val="A4A3A4"/>
          </p15:clr>
        </p15:guide>
        <p15:guide id="2" pos="303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onathan FAUCHER" initials="JF" lastIdx="1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00"/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40" autoAdjust="0"/>
    <p:restoredTop sz="84022" autoAdjust="0"/>
  </p:normalViewPr>
  <p:slideViewPr>
    <p:cSldViewPr>
      <p:cViewPr varScale="1">
        <p:scale>
          <a:sx n="62" d="100"/>
          <a:sy n="62" d="100"/>
        </p:scale>
        <p:origin x="1908" y="7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129"/>
        <p:guide pos="303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279918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68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92027" y="0"/>
            <a:ext cx="4279918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68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456699"/>
            <a:ext cx="4279918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68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92027" y="6456699"/>
            <a:ext cx="4279918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01568843-42D2-4471-8419-3E036C2C91B8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4210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1" y="0"/>
            <a:ext cx="9874250" cy="679767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1" y="0"/>
            <a:ext cx="9874250" cy="679767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1" y="0"/>
            <a:ext cx="9874250" cy="679767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1" y="0"/>
            <a:ext cx="9874250" cy="679767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1" y="0"/>
            <a:ext cx="9874250" cy="6797675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078" name="Rectangle 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243263" y="514350"/>
            <a:ext cx="3379787" cy="2535238"/>
          </a:xfrm>
          <a:prstGeom prst="rect">
            <a:avLst/>
          </a:prstGeom>
          <a:solidFill>
            <a:srgbClr val="FFFFFF"/>
          </a:solidFill>
          <a:ln w="1260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9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1316721" y="3228349"/>
            <a:ext cx="7231585" cy="305458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855487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Text Box 1"/>
          <p:cNvSpPr txBox="1">
            <a:spLocks noChangeArrowheads="1"/>
          </p:cNvSpPr>
          <p:nvPr/>
        </p:nvSpPr>
        <p:spPr bwMode="auto">
          <a:xfrm>
            <a:off x="1724882" y="513651"/>
            <a:ext cx="6426795" cy="2539839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5474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316722" y="3228349"/>
            <a:ext cx="7233891" cy="305676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81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 team could have many players while a player could play for or belong to only one team.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24121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 manager</a:t>
            </a:r>
            <a:r>
              <a:rPr lang="en-GB" baseline="0" dirty="0" smtClean="0"/>
              <a:t> could manage or has many projects while a project is managed by only one manager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78105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 need to create an intersection table that serves</a:t>
            </a:r>
            <a:r>
              <a:rPr lang="en-GB" baseline="0" dirty="0" smtClean="0"/>
              <a:t> as a look up table between the student and class tables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6881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 need</a:t>
            </a:r>
            <a:r>
              <a:rPr lang="en-GB" baseline="0" dirty="0" smtClean="0"/>
              <a:t> to join our three table together </a:t>
            </a:r>
          </a:p>
          <a:p>
            <a:endParaRPr lang="en-GB" baseline="0" dirty="0" smtClean="0"/>
          </a:p>
          <a:p>
            <a:r>
              <a:rPr lang="en-GB" baseline="0" dirty="0" smtClean="0"/>
              <a:t>It means: a student could take many classes or no class at all and that class is taken by for just one student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59164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 need</a:t>
            </a:r>
            <a:r>
              <a:rPr lang="en-GB" baseline="0" dirty="0" smtClean="0"/>
              <a:t> to join our three table together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87517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This kind of relationship is called association relationship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97544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Homework:</a:t>
            </a:r>
            <a:r>
              <a:rPr lang="en-US" baseline="0" dirty="0" smtClean="0"/>
              <a:t> room management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33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Text Box 1"/>
          <p:cNvSpPr txBox="1">
            <a:spLocks noChangeArrowheads="1"/>
          </p:cNvSpPr>
          <p:nvPr/>
        </p:nvSpPr>
        <p:spPr bwMode="auto">
          <a:xfrm>
            <a:off x="1713351" y="508187"/>
            <a:ext cx="6454466" cy="254858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8546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316722" y="3228349"/>
            <a:ext cx="7233891" cy="305676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108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Text Box 1"/>
          <p:cNvSpPr txBox="1">
            <a:spLocks noChangeArrowheads="1"/>
          </p:cNvSpPr>
          <p:nvPr/>
        </p:nvSpPr>
        <p:spPr bwMode="auto">
          <a:xfrm>
            <a:off x="1724882" y="513651"/>
            <a:ext cx="6426795" cy="2539839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6498" name="Rectangle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316722" y="3228349"/>
            <a:ext cx="7233891" cy="305676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694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Entity</a:t>
            </a:r>
            <a:r>
              <a:rPr lang="en-GB" baseline="0" dirty="0" smtClean="0"/>
              <a:t> as table in database design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66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In order to implement relationship</a:t>
            </a:r>
            <a:r>
              <a:rPr lang="en-GB" baseline="0" dirty="0" smtClean="0"/>
              <a:t> between tables we need to PK and FK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1161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If both sides of the relationship</a:t>
            </a:r>
            <a:r>
              <a:rPr lang="en-GB" baseline="0" dirty="0" smtClean="0"/>
              <a:t> are optional, it doesn’t matter which table receives the FK</a:t>
            </a:r>
          </a:p>
          <a:p>
            <a:r>
              <a:rPr lang="en-GB" baseline="0" dirty="0" smtClean="0"/>
              <a:t>If only one side of the relationship is optional, the optional side receives the FK</a:t>
            </a:r>
          </a:p>
          <a:p>
            <a:r>
              <a:rPr lang="en-GB" baseline="0" dirty="0" smtClean="0"/>
              <a:t>In the example is based on the conceptual perception as a human being. Which one does make more sense to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529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If both sides of the relationship</a:t>
            </a:r>
            <a:r>
              <a:rPr lang="en-GB" baseline="0" dirty="0" smtClean="0"/>
              <a:t> are optional, it doesn’t matter which table receives the FK</a:t>
            </a:r>
          </a:p>
          <a:p>
            <a:r>
              <a:rPr lang="en-GB" baseline="0" dirty="0" smtClean="0"/>
              <a:t>If only one side of the relationship is optional, the optional side receives the FK</a:t>
            </a:r>
          </a:p>
          <a:p>
            <a:r>
              <a:rPr lang="en-GB" baseline="0" dirty="0" smtClean="0"/>
              <a:t>In the example is based on the conceptual perception as a human being. Which one does make more sense to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957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If both sides of the relationship</a:t>
            </a:r>
            <a:r>
              <a:rPr lang="en-GB" baseline="0" dirty="0" smtClean="0"/>
              <a:t> are optional, it doesn’t matter which table receives the FK</a:t>
            </a:r>
          </a:p>
          <a:p>
            <a:r>
              <a:rPr lang="en-GB" baseline="0" dirty="0" smtClean="0"/>
              <a:t>If only one side of the relationship is optional, the optional side receives the FK</a:t>
            </a:r>
          </a:p>
          <a:p>
            <a:r>
              <a:rPr lang="en-GB" baseline="0" dirty="0" smtClean="0"/>
              <a:t>In the example is based on the conceptual perception as a human being. Which one does make more sense to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43806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Place</a:t>
            </a:r>
            <a:r>
              <a:rPr lang="en-GB" baseline="0" dirty="0" smtClean="0"/>
              <a:t> FK to the optional side which has the minimum cardinality </a:t>
            </a:r>
          </a:p>
          <a:p>
            <a:r>
              <a:rPr lang="en-GB" baseline="0" dirty="0" smtClean="0"/>
              <a:t>In hospital one patient might need one bed but bed might not assign to any patient and if it assigned to will be only one.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4310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 team could have many players while a player could play for or belong to only one team.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2508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8900" y="88900"/>
            <a:ext cx="8966200" cy="6667500"/>
          </a:xfrm>
          <a:prstGeom prst="rect">
            <a:avLst/>
          </a:prstGeom>
          <a:noFill/>
          <a:ln w="5715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9388" y="188913"/>
            <a:ext cx="8785225" cy="6480175"/>
          </a:xfrm>
          <a:prstGeom prst="rect">
            <a:avLst/>
          </a:prstGeom>
          <a:solidFill>
            <a:schemeClr val="bg1"/>
          </a:solidFill>
          <a:ln w="57150"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403350" y="1050925"/>
            <a:ext cx="6553200" cy="3529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fr-FR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pic>
        <p:nvPicPr>
          <p:cNvPr id="8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288" y="5659438"/>
            <a:ext cx="4333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8"/>
          <p:cNvSpPr/>
          <p:nvPr/>
        </p:nvSpPr>
        <p:spPr>
          <a:xfrm>
            <a:off x="306388" y="282575"/>
            <a:ext cx="358775" cy="374650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774700" y="307975"/>
            <a:ext cx="215900" cy="21590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39725" y="733425"/>
            <a:ext cx="292100" cy="307975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8532813" y="260350"/>
            <a:ext cx="360362" cy="37465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43888" y="307975"/>
            <a:ext cx="215900" cy="215900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572500" y="708025"/>
            <a:ext cx="292100" cy="307975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pic>
        <p:nvPicPr>
          <p:cNvPr id="17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139825"/>
            <a:ext cx="6696075" cy="331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1403982" y="4762201"/>
            <a:ext cx="6408712" cy="504056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sp>
        <p:nvSpPr>
          <p:cNvPr id="14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1404118" y="5517480"/>
            <a:ext cx="6408440" cy="431800"/>
          </a:xfrm>
        </p:spPr>
        <p:txBody>
          <a:bodyPr anchor="ctr"/>
          <a:lstStyle>
            <a:lvl1pPr marL="0" indent="0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buNone/>
              <a:defRPr/>
            </a:lvl2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1403970" y="5157192"/>
            <a:ext cx="6408737" cy="431800"/>
          </a:xfrm>
        </p:spPr>
        <p:txBody>
          <a:bodyPr/>
          <a:lstStyle>
            <a:lvl1pPr marL="0" indent="0">
              <a:buNone/>
              <a:defRPr sz="2000" i="1">
                <a:solidFill>
                  <a:srgbClr val="22BBEA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198815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8900" y="88900"/>
            <a:ext cx="8966200" cy="6467475"/>
          </a:xfrm>
          <a:prstGeom prst="rect">
            <a:avLst/>
          </a:prstGeom>
          <a:noFill/>
          <a:ln w="5715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9388" y="188913"/>
            <a:ext cx="8785225" cy="6264275"/>
          </a:xfrm>
          <a:prstGeom prst="rect">
            <a:avLst/>
          </a:prstGeom>
          <a:solidFill>
            <a:schemeClr val="bg1"/>
          </a:solidFill>
          <a:ln w="57150"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pic>
        <p:nvPicPr>
          <p:cNvPr id="6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213" y="5876925"/>
            <a:ext cx="917575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ZoneTexte 8"/>
          <p:cNvSpPr txBox="1"/>
          <p:nvPr/>
        </p:nvSpPr>
        <p:spPr>
          <a:xfrm>
            <a:off x="7885113" y="6092825"/>
            <a:ext cx="935037" cy="30797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r" eaLnBrk="1" hangingPunct="1">
              <a:defRPr/>
            </a:pPr>
            <a:fld id="{FF420EB8-123C-4AAF-B272-4583EBABC6DC}" type="slidenum">
              <a:rPr lang="ja-JP" altLang="fr-FR" sz="1400" smtClean="0">
                <a:solidFill>
                  <a:srgbClr val="22BBEA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pPr algn="r" eaLnBrk="1" hangingPunct="1">
                <a:defRPr/>
              </a:pPr>
              <a:t>‹#›</a:t>
            </a:fld>
            <a:endParaRPr lang="fr-FR" altLang="ja-JP" dirty="0" smtClean="0">
              <a:solidFill>
                <a:srgbClr val="22BBEA"/>
              </a:solidFill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306388" y="282575"/>
            <a:ext cx="358775" cy="374650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774700" y="307975"/>
            <a:ext cx="215900" cy="21590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339725" y="733425"/>
            <a:ext cx="292100" cy="307975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8532813" y="260350"/>
            <a:ext cx="360362" cy="37465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2" name="Oval 14"/>
          <p:cNvSpPr/>
          <p:nvPr/>
        </p:nvSpPr>
        <p:spPr>
          <a:xfrm>
            <a:off x="8572500" y="708025"/>
            <a:ext cx="292100" cy="307975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3" name="Oval 13"/>
          <p:cNvSpPr/>
          <p:nvPr/>
        </p:nvSpPr>
        <p:spPr>
          <a:xfrm>
            <a:off x="8243888" y="307975"/>
            <a:ext cx="215900" cy="215900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09373" y="2066925"/>
            <a:ext cx="7162055" cy="1146051"/>
          </a:xfrm>
        </p:spPr>
        <p:txBody>
          <a:bodyPr/>
          <a:lstStyle>
            <a:lvl1pPr algn="ctr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08400" y="3429000"/>
            <a:ext cx="7164000" cy="504056"/>
          </a:xfrm>
        </p:spPr>
        <p:txBody>
          <a:bodyPr anchor="ctr"/>
          <a:lstStyle>
            <a:lvl1pPr marL="0" indent="0" algn="ctr">
              <a:buNone/>
              <a:defRPr sz="2000" i="1">
                <a:solidFill>
                  <a:srgbClr val="22BBEA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9555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9388" y="188913"/>
            <a:ext cx="8785225" cy="6264275"/>
          </a:xfrm>
          <a:prstGeom prst="rect">
            <a:avLst/>
          </a:prstGeom>
          <a:solidFill>
            <a:schemeClr val="bg1"/>
          </a:solidFill>
          <a:ln w="57150"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8900" y="88900"/>
            <a:ext cx="8966200" cy="6467475"/>
          </a:xfrm>
          <a:prstGeom prst="rect">
            <a:avLst/>
          </a:prstGeom>
          <a:noFill/>
          <a:ln w="5715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6" name="ZoneTexte 7"/>
          <p:cNvSpPr txBox="1"/>
          <p:nvPr/>
        </p:nvSpPr>
        <p:spPr>
          <a:xfrm>
            <a:off x="7885113" y="6092825"/>
            <a:ext cx="935037" cy="30797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r" eaLnBrk="1" hangingPunct="1">
              <a:defRPr/>
            </a:pPr>
            <a:fld id="{E918F632-3F06-4420-B5CD-82FD1D279E41}" type="slidenum">
              <a:rPr lang="ja-JP" altLang="fr-FR" sz="1400" smtClean="0">
                <a:solidFill>
                  <a:srgbClr val="22BBEA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pPr algn="r" eaLnBrk="1" hangingPunct="1">
                <a:defRPr/>
              </a:pPr>
              <a:t>‹#›</a:t>
            </a:fld>
            <a:endParaRPr lang="fr-FR" altLang="ja-JP" dirty="0" smtClean="0">
              <a:solidFill>
                <a:srgbClr val="22BBEA"/>
              </a:solidFill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" name="Oval 9"/>
          <p:cNvSpPr/>
          <p:nvPr/>
        </p:nvSpPr>
        <p:spPr>
          <a:xfrm>
            <a:off x="306388" y="282575"/>
            <a:ext cx="358775" cy="374650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8" name="Oval 10"/>
          <p:cNvSpPr/>
          <p:nvPr/>
        </p:nvSpPr>
        <p:spPr>
          <a:xfrm>
            <a:off x="774700" y="307975"/>
            <a:ext cx="215900" cy="21590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9" name="Oval 11"/>
          <p:cNvSpPr/>
          <p:nvPr/>
        </p:nvSpPr>
        <p:spPr>
          <a:xfrm>
            <a:off x="339725" y="733425"/>
            <a:ext cx="292100" cy="307975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0" name="Oval 12"/>
          <p:cNvSpPr/>
          <p:nvPr/>
        </p:nvSpPr>
        <p:spPr>
          <a:xfrm>
            <a:off x="8532813" y="260350"/>
            <a:ext cx="360362" cy="37465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1" name="Oval 14"/>
          <p:cNvSpPr/>
          <p:nvPr/>
        </p:nvSpPr>
        <p:spPr>
          <a:xfrm>
            <a:off x="8572500" y="708025"/>
            <a:ext cx="292100" cy="307975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pic>
        <p:nvPicPr>
          <p:cNvPr id="1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213" y="5876925"/>
            <a:ext cx="917575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Oval 13"/>
          <p:cNvSpPr/>
          <p:nvPr/>
        </p:nvSpPr>
        <p:spPr>
          <a:xfrm>
            <a:off x="8243888" y="307975"/>
            <a:ext cx="215900" cy="215900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19951"/>
            <a:ext cx="8219256" cy="940966"/>
          </a:xfrm>
        </p:spPr>
        <p:txBody>
          <a:bodyPr>
            <a:noAutofit/>
          </a:bodyPr>
          <a:lstStyle>
            <a:lvl1pPr>
              <a:defRPr sz="2800" b="1" baseline="0">
                <a:solidFill>
                  <a:srgbClr val="22BBEA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58280"/>
            <a:ext cx="8219256" cy="3915396"/>
          </a:xfrm>
        </p:spPr>
        <p:txBody>
          <a:bodyPr>
            <a:normAutofit/>
          </a:bodyPr>
          <a:lstStyle>
            <a:lvl1pPr>
              <a:buClr>
                <a:srgbClr val="22BBEA"/>
              </a:buClr>
              <a:defRPr sz="24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Clr>
                <a:srgbClr val="22BBEA"/>
              </a:buCl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buClr>
                <a:srgbClr val="22BBEA"/>
              </a:buClr>
              <a:defRPr sz="1800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buClr>
                <a:srgbClr val="22BBEA"/>
              </a:buClr>
              <a:defRPr sz="1600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buClr>
                <a:srgbClr val="22BBEA"/>
              </a:buClr>
              <a:buFont typeface="Wingdings" pitchFamily="2" charset="2"/>
              <a:buChar char="v"/>
              <a:defRPr sz="1600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053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0800" y="4273550"/>
            <a:ext cx="6165850" cy="9779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885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8900" y="88900"/>
            <a:ext cx="8966200" cy="6667500"/>
          </a:xfrm>
          <a:prstGeom prst="rect">
            <a:avLst/>
          </a:prstGeom>
          <a:noFill/>
          <a:ln w="5715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9388" y="188913"/>
            <a:ext cx="8785225" cy="6480175"/>
          </a:xfrm>
          <a:prstGeom prst="rect">
            <a:avLst/>
          </a:prstGeom>
          <a:solidFill>
            <a:schemeClr val="bg1"/>
          </a:solidFill>
          <a:ln w="57150"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403350" y="1050925"/>
            <a:ext cx="6553200" cy="3529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fr-FR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pic>
        <p:nvPicPr>
          <p:cNvPr id="8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288" y="5659438"/>
            <a:ext cx="433387" cy="433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8"/>
          <p:cNvSpPr/>
          <p:nvPr/>
        </p:nvSpPr>
        <p:spPr>
          <a:xfrm>
            <a:off x="306388" y="282575"/>
            <a:ext cx="358775" cy="374650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774700" y="307975"/>
            <a:ext cx="215900" cy="21590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39725" y="733425"/>
            <a:ext cx="292100" cy="307975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8532813" y="260350"/>
            <a:ext cx="360362" cy="37465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43888" y="307975"/>
            <a:ext cx="215900" cy="215900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572500" y="708025"/>
            <a:ext cx="292100" cy="307975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pic>
        <p:nvPicPr>
          <p:cNvPr id="17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139825"/>
            <a:ext cx="6696075" cy="331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1403982" y="4762201"/>
            <a:ext cx="6408712" cy="504056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sp>
        <p:nvSpPr>
          <p:cNvPr id="14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1404118" y="5517480"/>
            <a:ext cx="6408440" cy="431800"/>
          </a:xfrm>
        </p:spPr>
        <p:txBody>
          <a:bodyPr anchor="ctr"/>
          <a:lstStyle>
            <a:lvl1pPr marL="0" indent="0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buNone/>
              <a:defRPr/>
            </a:lvl2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1"/>
          </p:nvPr>
        </p:nvSpPr>
        <p:spPr>
          <a:xfrm>
            <a:off x="1403970" y="5157192"/>
            <a:ext cx="6408737" cy="431800"/>
          </a:xfrm>
        </p:spPr>
        <p:txBody>
          <a:bodyPr/>
          <a:lstStyle>
            <a:lvl1pPr marL="0" indent="0">
              <a:buNone/>
              <a:defRPr sz="2000" i="1">
                <a:solidFill>
                  <a:srgbClr val="22BBEA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05790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8900" y="88900"/>
            <a:ext cx="8966200" cy="6467475"/>
          </a:xfrm>
          <a:prstGeom prst="rect">
            <a:avLst/>
          </a:prstGeom>
          <a:noFill/>
          <a:ln w="5715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9388" y="188913"/>
            <a:ext cx="8785225" cy="6264275"/>
          </a:xfrm>
          <a:prstGeom prst="rect">
            <a:avLst/>
          </a:prstGeom>
          <a:solidFill>
            <a:schemeClr val="bg1"/>
          </a:solidFill>
          <a:ln w="57150"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pic>
        <p:nvPicPr>
          <p:cNvPr id="6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213" y="5876925"/>
            <a:ext cx="917575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ZoneTexte 8"/>
          <p:cNvSpPr txBox="1"/>
          <p:nvPr/>
        </p:nvSpPr>
        <p:spPr>
          <a:xfrm>
            <a:off x="7885113" y="6092825"/>
            <a:ext cx="935037" cy="30797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r" eaLnBrk="1" hangingPunct="1">
              <a:defRPr/>
            </a:pPr>
            <a:fld id="{6CE26200-2950-42E8-9543-038C0F9E11FD}" type="slidenum">
              <a:rPr lang="ja-JP" altLang="fr-FR" sz="1400" smtClean="0">
                <a:solidFill>
                  <a:srgbClr val="22BBEA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pPr algn="r" eaLnBrk="1" hangingPunct="1">
                <a:defRPr/>
              </a:pPr>
              <a:t>‹#›</a:t>
            </a:fld>
            <a:endParaRPr lang="fr-FR" altLang="ja-JP" dirty="0" smtClean="0">
              <a:solidFill>
                <a:srgbClr val="22BBEA"/>
              </a:solidFill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306388" y="282575"/>
            <a:ext cx="358775" cy="374650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774700" y="307975"/>
            <a:ext cx="215900" cy="21590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339725" y="733425"/>
            <a:ext cx="292100" cy="307975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8532813" y="260350"/>
            <a:ext cx="360362" cy="37465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2" name="Oval 14"/>
          <p:cNvSpPr/>
          <p:nvPr/>
        </p:nvSpPr>
        <p:spPr>
          <a:xfrm>
            <a:off x="8572500" y="708025"/>
            <a:ext cx="292100" cy="307975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3" name="Oval 13"/>
          <p:cNvSpPr/>
          <p:nvPr/>
        </p:nvSpPr>
        <p:spPr>
          <a:xfrm>
            <a:off x="8243888" y="307975"/>
            <a:ext cx="215900" cy="215900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09373" y="2066925"/>
            <a:ext cx="7162055" cy="1146051"/>
          </a:xfrm>
        </p:spPr>
        <p:txBody>
          <a:bodyPr/>
          <a:lstStyle>
            <a:lvl1pPr algn="ctr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08400" y="3429000"/>
            <a:ext cx="7164000" cy="504056"/>
          </a:xfrm>
        </p:spPr>
        <p:txBody>
          <a:bodyPr anchor="ctr"/>
          <a:lstStyle>
            <a:lvl1pPr marL="0" indent="0" algn="ctr">
              <a:buNone/>
              <a:defRPr sz="2000" i="1">
                <a:solidFill>
                  <a:srgbClr val="22BBEA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49986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9388" y="188913"/>
            <a:ext cx="8785225" cy="6264275"/>
          </a:xfrm>
          <a:prstGeom prst="rect">
            <a:avLst/>
          </a:prstGeom>
          <a:solidFill>
            <a:schemeClr val="bg1"/>
          </a:solidFill>
          <a:ln w="57150"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8900" y="88900"/>
            <a:ext cx="8966200" cy="6467475"/>
          </a:xfrm>
          <a:prstGeom prst="rect">
            <a:avLst/>
          </a:prstGeom>
          <a:noFill/>
          <a:ln w="57150">
            <a:solidFill>
              <a:srgbClr val="FF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6" name="ZoneTexte 7"/>
          <p:cNvSpPr txBox="1"/>
          <p:nvPr/>
        </p:nvSpPr>
        <p:spPr>
          <a:xfrm>
            <a:off x="7885113" y="6092825"/>
            <a:ext cx="935037" cy="30797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r" eaLnBrk="1" hangingPunct="1">
              <a:defRPr/>
            </a:pPr>
            <a:fld id="{342E9EAA-58BE-4D40-ADDB-EBE0B5998C2C}" type="slidenum">
              <a:rPr lang="ja-JP" altLang="fr-FR" sz="1400" smtClean="0">
                <a:solidFill>
                  <a:srgbClr val="22BBEA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pPr algn="r" eaLnBrk="1" hangingPunct="1">
                <a:defRPr/>
              </a:pPr>
              <a:t>‹#›</a:t>
            </a:fld>
            <a:endParaRPr lang="fr-FR" altLang="ja-JP" dirty="0" smtClean="0">
              <a:solidFill>
                <a:srgbClr val="22BBEA"/>
              </a:solidFill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" name="Oval 9"/>
          <p:cNvSpPr/>
          <p:nvPr/>
        </p:nvSpPr>
        <p:spPr>
          <a:xfrm>
            <a:off x="306388" y="282575"/>
            <a:ext cx="358775" cy="374650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8" name="Oval 10"/>
          <p:cNvSpPr/>
          <p:nvPr/>
        </p:nvSpPr>
        <p:spPr>
          <a:xfrm>
            <a:off x="774700" y="307975"/>
            <a:ext cx="215900" cy="21590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9" name="Oval 11"/>
          <p:cNvSpPr/>
          <p:nvPr/>
        </p:nvSpPr>
        <p:spPr>
          <a:xfrm>
            <a:off x="339725" y="733425"/>
            <a:ext cx="292100" cy="307975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0" name="Oval 12"/>
          <p:cNvSpPr/>
          <p:nvPr/>
        </p:nvSpPr>
        <p:spPr>
          <a:xfrm>
            <a:off x="8532813" y="260350"/>
            <a:ext cx="360362" cy="374650"/>
          </a:xfrm>
          <a:prstGeom prst="ellipse">
            <a:avLst/>
          </a:prstGeom>
          <a:solidFill>
            <a:srgbClr val="0091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11" name="Oval 14"/>
          <p:cNvSpPr/>
          <p:nvPr/>
        </p:nvSpPr>
        <p:spPr>
          <a:xfrm>
            <a:off x="8572500" y="708025"/>
            <a:ext cx="292100" cy="307975"/>
          </a:xfrm>
          <a:prstGeom prst="ellipse">
            <a:avLst/>
          </a:prstGeom>
          <a:solidFill>
            <a:srgbClr val="22BBEA"/>
          </a:solidFill>
          <a:ln>
            <a:solidFill>
              <a:srgbClr val="22BB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defRPr/>
            </a:pPr>
            <a:endParaRPr lang="en-US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pic>
        <p:nvPicPr>
          <p:cNvPr id="1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213" y="5876925"/>
            <a:ext cx="917575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Oval 13"/>
          <p:cNvSpPr/>
          <p:nvPr/>
        </p:nvSpPr>
        <p:spPr>
          <a:xfrm>
            <a:off x="8243888" y="307975"/>
            <a:ext cx="215900" cy="215900"/>
          </a:xfrm>
          <a:prstGeom prst="ellipse">
            <a:avLst/>
          </a:prstGeom>
          <a:solidFill>
            <a:srgbClr val="FF990F">
              <a:alpha val="84706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lvl1pPr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742950" indent="-28575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 marL="16002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 marL="2057400" indent="-228600"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bg1"/>
                </a:solidFill>
                <a:latin typeface="Myriad Pro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defRPr/>
            </a:pPr>
            <a:endParaRPr lang="en-US" sz="1300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19951"/>
            <a:ext cx="8219256" cy="940966"/>
          </a:xfrm>
        </p:spPr>
        <p:txBody>
          <a:bodyPr>
            <a:noAutofit/>
          </a:bodyPr>
          <a:lstStyle>
            <a:lvl1pPr>
              <a:defRPr sz="2800" b="1" baseline="0">
                <a:solidFill>
                  <a:srgbClr val="22BBEA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58280"/>
            <a:ext cx="8219256" cy="3915396"/>
          </a:xfrm>
        </p:spPr>
        <p:txBody>
          <a:bodyPr>
            <a:normAutofit/>
          </a:bodyPr>
          <a:lstStyle>
            <a:lvl1pPr>
              <a:buClr>
                <a:srgbClr val="22BBEA"/>
              </a:buClr>
              <a:defRPr sz="24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Clr>
                <a:srgbClr val="22BBEA"/>
              </a:buCl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buClr>
                <a:srgbClr val="22BBEA"/>
              </a:buClr>
              <a:defRPr sz="1800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buClr>
                <a:srgbClr val="22BBEA"/>
              </a:buClr>
              <a:defRPr sz="1600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buClr>
                <a:srgbClr val="22BBEA"/>
              </a:buClr>
              <a:buFont typeface="Wingdings" pitchFamily="2" charset="2"/>
              <a:buChar char="v"/>
              <a:defRPr sz="1600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2166647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ja-JP" smtClean="0"/>
              <a:t>Cliquez pour modifier le style du titre</a:t>
            </a:r>
          </a:p>
        </p:txBody>
      </p:sp>
      <p:sp>
        <p:nvSpPr>
          <p:cNvPr id="2051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ja-JP" smtClean="0"/>
              <a:t>Cliquez pour modifier les styles du texte du masque</a:t>
            </a:r>
          </a:p>
          <a:p>
            <a:pPr lvl="1"/>
            <a:r>
              <a:rPr lang="fr-FR" altLang="ja-JP" smtClean="0"/>
              <a:t>Deuxième niveau</a:t>
            </a:r>
          </a:p>
          <a:p>
            <a:pPr lvl="2"/>
            <a:r>
              <a:rPr lang="fr-FR" altLang="ja-JP" smtClean="0"/>
              <a:t>Troisième niveau</a:t>
            </a:r>
          </a:p>
          <a:p>
            <a:pPr lvl="3"/>
            <a:r>
              <a:rPr lang="fr-FR" altLang="ja-JP" smtClean="0"/>
              <a:t>Quatrième niveau</a:t>
            </a:r>
          </a:p>
          <a:p>
            <a:pPr lvl="4"/>
            <a:r>
              <a:rPr lang="fr-FR" altLang="ja-JP" smtClean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22BBEA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066EFD67-11AD-4EF8-91EB-602E037E2FC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pic>
        <p:nvPicPr>
          <p:cNvPr id="5" name="Picture 2" descr="C:\Users\Delphine\AppData\Local\Microsoft\Windows\Temporary Internet Files\Content.IE5\TDBO9OWE\template.jpg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1588"/>
            <a:ext cx="9140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7408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Verdana" pitchFamily="34" charset="0"/>
          <a:ea typeface="MS PGothic" panose="020B0600070205080204" pitchFamily="34" charset="-128"/>
          <a:cs typeface="Verdana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Arial" panose="020B0604020202020204" pitchFamily="34" charset="0"/>
        <a:buChar char="•"/>
        <a:defRPr kumimoji="1" kern="1200">
          <a:solidFill>
            <a:schemeClr val="tx1"/>
          </a:solidFill>
          <a:latin typeface="Verdana" pitchFamily="34" charset="0"/>
          <a:ea typeface="MS PGothic" panose="020B0600070205080204" pitchFamily="34" charset="-128"/>
          <a:cs typeface="Verdana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Arial" panose="020B0604020202020204" pitchFamily="34" charset="0"/>
        <a:buChar char="–"/>
        <a:defRPr kumimoji="1" sz="1600" kern="1200">
          <a:solidFill>
            <a:schemeClr val="tx1"/>
          </a:solidFill>
          <a:latin typeface="Verdana" pitchFamily="34" charset="0"/>
          <a:ea typeface="MS PGothic" panose="020B0600070205080204" pitchFamily="34" charset="-128"/>
          <a:cs typeface="Verdana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Wingdings" panose="05000000000000000000" pitchFamily="2" charset="2"/>
        <a:buChar char="v"/>
        <a:defRPr kumimoji="1" sz="1600" kern="1200">
          <a:solidFill>
            <a:schemeClr val="tx1"/>
          </a:solidFill>
          <a:latin typeface="Verdana" pitchFamily="34" charset="0"/>
          <a:ea typeface="MS PGothic" panose="020B0600070205080204" pitchFamily="34" charset="-128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ja-JP" smtClean="0"/>
              <a:t>Cliquez pour modifier le style du titre</a:t>
            </a:r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ja-JP" smtClean="0"/>
              <a:t>Cliquez pour modifier les styles du texte du masque</a:t>
            </a:r>
          </a:p>
          <a:p>
            <a:pPr lvl="1"/>
            <a:r>
              <a:rPr lang="fr-FR" altLang="ja-JP" smtClean="0"/>
              <a:t>Deuxième niveau</a:t>
            </a:r>
          </a:p>
          <a:p>
            <a:pPr lvl="2"/>
            <a:r>
              <a:rPr lang="fr-FR" altLang="ja-JP" smtClean="0"/>
              <a:t>Troisième niveau</a:t>
            </a:r>
          </a:p>
          <a:p>
            <a:pPr lvl="3"/>
            <a:r>
              <a:rPr lang="fr-FR" altLang="ja-JP" smtClean="0"/>
              <a:t>Quatrième niveau</a:t>
            </a:r>
          </a:p>
          <a:p>
            <a:pPr lvl="4"/>
            <a:r>
              <a:rPr lang="fr-FR" altLang="ja-JP" smtClean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22BBEA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65DBDDE8-F95E-47E6-9AC6-01DD400FD8B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552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22BBEA"/>
          </a:solidFill>
          <a:latin typeface="Verdana" pitchFamily="34" charset="0"/>
          <a:ea typeface="Verdana" pitchFamily="34" charset="0"/>
          <a:cs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Verdana" pitchFamily="34" charset="0"/>
          <a:ea typeface="MS PGothic" panose="020B0600070205080204" pitchFamily="34" charset="-128"/>
          <a:cs typeface="Verdana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Arial" panose="020B0604020202020204" pitchFamily="34" charset="0"/>
        <a:buChar char="•"/>
        <a:defRPr kumimoji="1" kern="1200">
          <a:solidFill>
            <a:schemeClr val="tx1"/>
          </a:solidFill>
          <a:latin typeface="Verdana" pitchFamily="34" charset="0"/>
          <a:ea typeface="MS PGothic" panose="020B0600070205080204" pitchFamily="34" charset="-128"/>
          <a:cs typeface="Verdana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Arial" panose="020B0604020202020204" pitchFamily="34" charset="0"/>
        <a:buChar char="–"/>
        <a:defRPr kumimoji="1" sz="1600" kern="1200">
          <a:solidFill>
            <a:schemeClr val="tx1"/>
          </a:solidFill>
          <a:latin typeface="Verdana" pitchFamily="34" charset="0"/>
          <a:ea typeface="MS PGothic" panose="020B0600070205080204" pitchFamily="34" charset="-128"/>
          <a:cs typeface="Verdana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22BBEA"/>
        </a:buClr>
        <a:buFont typeface="Wingdings" panose="05000000000000000000" pitchFamily="2" charset="2"/>
        <a:buChar char="v"/>
        <a:defRPr kumimoji="1" sz="1600" kern="1200">
          <a:solidFill>
            <a:schemeClr val="tx1"/>
          </a:solidFill>
          <a:latin typeface="Verdana" pitchFamily="34" charset="0"/>
          <a:ea typeface="MS PGothic" panose="020B0600070205080204" pitchFamily="34" charset="-128"/>
          <a:cs typeface="Verdan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04118" y="5638800"/>
            <a:ext cx="6408440" cy="431800"/>
          </a:xfrm>
        </p:spPr>
        <p:txBody>
          <a:bodyPr/>
          <a:lstStyle/>
          <a:p>
            <a:r>
              <a:rPr lang="en-GB" dirty="0" smtClean="0"/>
              <a:t>ER Design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403970" y="5207000"/>
            <a:ext cx="6408737" cy="431800"/>
          </a:xfrm>
        </p:spPr>
        <p:txBody>
          <a:bodyPr/>
          <a:lstStyle/>
          <a:p>
            <a:r>
              <a:rPr lang="fr-FR" altLang="fr-FR" dirty="0"/>
              <a:t>A Gateway for </a:t>
            </a:r>
            <a:r>
              <a:rPr lang="fr-FR" altLang="fr-FR" dirty="0" smtClean="0"/>
              <a:t>Life</a:t>
            </a:r>
            <a:endParaRPr lang="en-GB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en-US" dirty="0">
                <a:solidFill>
                  <a:srgbClr val="262626"/>
                </a:solidFill>
              </a:rPr>
              <a:t>Passerelles </a:t>
            </a:r>
            <a:r>
              <a:rPr lang="fr-FR" altLang="en-US" dirty="0" smtClean="0">
                <a:solidFill>
                  <a:srgbClr val="262626"/>
                </a:solidFill>
              </a:rPr>
              <a:t>numériques</a:t>
            </a:r>
            <a:endParaRPr lang="en-GB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Activity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Suppose we have two entities as following: </a:t>
            </a:r>
          </a:p>
          <a:p>
            <a:pPr lvl="1"/>
            <a:r>
              <a:rPr lang="en-GB" dirty="0" smtClean="0"/>
              <a:t>Patient (</a:t>
            </a:r>
            <a:r>
              <a:rPr lang="en-GB" b="1" u="sng" dirty="0" err="1" smtClean="0"/>
              <a:t>patientId</a:t>
            </a:r>
            <a:r>
              <a:rPr lang="en-GB" dirty="0" smtClean="0"/>
              <a:t>, name)</a:t>
            </a:r>
          </a:p>
          <a:p>
            <a:pPr lvl="1"/>
            <a:r>
              <a:rPr lang="en-GB" dirty="0" smtClean="0"/>
              <a:t>Bed (</a:t>
            </a:r>
            <a:r>
              <a:rPr lang="en-GB" b="1" u="sng" dirty="0" err="1" smtClean="0"/>
              <a:t>bedId</a:t>
            </a:r>
            <a:r>
              <a:rPr lang="en-GB" dirty="0" smtClean="0"/>
              <a:t>, location)</a:t>
            </a:r>
          </a:p>
          <a:p>
            <a:r>
              <a:rPr lang="en-GB" dirty="0" smtClean="0"/>
              <a:t>There exists the one to one relationship between Patient and Bed</a:t>
            </a:r>
          </a:p>
          <a:p>
            <a:pPr lvl="1"/>
            <a:r>
              <a:rPr lang="en-GB" dirty="0"/>
              <a:t>In hospital one patient might need one bed but bed might not </a:t>
            </a:r>
            <a:r>
              <a:rPr lang="en-GB" dirty="0" smtClean="0"/>
              <a:t>be assigned </a:t>
            </a:r>
            <a:r>
              <a:rPr lang="en-GB" dirty="0"/>
              <a:t>to any patient and if </a:t>
            </a:r>
            <a:r>
              <a:rPr lang="en-GB" dirty="0" smtClean="0"/>
              <a:t>it’s </a:t>
            </a:r>
            <a:r>
              <a:rPr lang="en-GB" dirty="0"/>
              <a:t>assigned </a:t>
            </a:r>
            <a:r>
              <a:rPr lang="en-GB" dirty="0" smtClean="0"/>
              <a:t>to any patient it </a:t>
            </a:r>
            <a:r>
              <a:rPr lang="en-GB" dirty="0"/>
              <a:t>will be only one.</a:t>
            </a:r>
          </a:p>
          <a:p>
            <a:r>
              <a:rPr lang="en-GB" b="1" dirty="0" smtClean="0">
                <a:solidFill>
                  <a:srgbClr val="FFC000"/>
                </a:solidFill>
              </a:rPr>
              <a:t>Draw the relationship between these two entities</a:t>
            </a:r>
            <a:endParaRPr lang="en-GB" b="1" dirty="0">
              <a:solidFill>
                <a:srgbClr val="FFC000"/>
              </a:solidFill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 rot="1951809">
            <a:off x="-601532" y="5573238"/>
            <a:ext cx="3094038" cy="649313"/>
          </a:xfrm>
          <a:prstGeom prst="rect">
            <a:avLst/>
          </a:prstGeom>
          <a:solidFill>
            <a:srgbClr val="F79646"/>
          </a:solidFill>
          <a:ln w="38100">
            <a:solidFill>
              <a:schemeClr val="bg1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 dirty="0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10 </a:t>
            </a:r>
            <a:r>
              <a:rPr lang="en-US" sz="20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minutes</a:t>
            </a:r>
          </a:p>
        </p:txBody>
      </p:sp>
    </p:spTree>
    <p:extLst>
      <p:ext uri="{BB962C8B-B14F-4D97-AF65-F5344CB8AC3E}">
        <p14:creationId xmlns:p14="http://schemas.microsoft.com/office/powerpoint/2010/main" val="234724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987" y="2209800"/>
            <a:ext cx="7820025" cy="24384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55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 to </a:t>
            </a:r>
            <a:r>
              <a:rPr lang="en-GB" dirty="0" smtClean="0"/>
              <a:t>Many (1:N)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single instance of an entity is related to many instances of another entity</a:t>
            </a:r>
          </a:p>
          <a:p>
            <a:r>
              <a:rPr lang="en-GB" b="1" dirty="0" smtClean="0"/>
              <a:t>Ex:</a:t>
            </a:r>
          </a:p>
          <a:p>
            <a:endParaRPr lang="en-GB" b="1" dirty="0"/>
          </a:p>
          <a:p>
            <a:endParaRPr lang="en-GB" b="1" dirty="0" smtClean="0"/>
          </a:p>
          <a:p>
            <a:endParaRPr lang="en-GB" b="1" dirty="0"/>
          </a:p>
          <a:p>
            <a:pPr lvl="1"/>
            <a:r>
              <a:rPr lang="en-GB" dirty="0" smtClean="0"/>
              <a:t>An employee works in one department</a:t>
            </a:r>
          </a:p>
          <a:p>
            <a:pPr lvl="1"/>
            <a:r>
              <a:rPr lang="en-GB" dirty="0" smtClean="0"/>
              <a:t>A department can have many employees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666" t="63471" r="44166" b="23189"/>
          <a:stretch/>
        </p:blipFill>
        <p:spPr>
          <a:xfrm>
            <a:off x="2547528" y="2819400"/>
            <a:ext cx="40386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12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 to Many (1:N)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Like one to one, it is implemented by placing the PK from one table into another table as FK</a:t>
            </a:r>
          </a:p>
          <a:p>
            <a:r>
              <a:rPr lang="en-GB" dirty="0" smtClean="0"/>
              <a:t>One to many: FK always goes into the many side of the relationship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003" y="3315978"/>
            <a:ext cx="63436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0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 to Many (1:N)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95003" y="1524000"/>
            <a:ext cx="4552293" cy="1371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5003" y="3315978"/>
            <a:ext cx="63436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430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Activity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Suppose we have two entities as following: </a:t>
            </a:r>
          </a:p>
          <a:p>
            <a:pPr lvl="1"/>
            <a:r>
              <a:rPr lang="en-GB" dirty="0" smtClean="0"/>
              <a:t>Project </a:t>
            </a:r>
            <a:r>
              <a:rPr lang="en-GB" dirty="0"/>
              <a:t>(</a:t>
            </a:r>
            <a:r>
              <a:rPr lang="en-GB" b="1" u="sng" dirty="0" err="1" smtClean="0"/>
              <a:t>projectId</a:t>
            </a:r>
            <a:r>
              <a:rPr lang="en-GB" dirty="0" smtClean="0"/>
              <a:t>, name, </a:t>
            </a:r>
            <a:r>
              <a:rPr lang="en-GB" dirty="0" err="1" smtClean="0"/>
              <a:t>startDate</a:t>
            </a:r>
            <a:r>
              <a:rPr lang="en-GB" dirty="0" smtClean="0"/>
              <a:t>, budget)</a:t>
            </a:r>
            <a:endParaRPr lang="en-GB" dirty="0"/>
          </a:p>
          <a:p>
            <a:pPr lvl="1"/>
            <a:r>
              <a:rPr lang="en-GB" dirty="0" smtClean="0"/>
              <a:t>Manager(</a:t>
            </a:r>
            <a:r>
              <a:rPr lang="en-GB" b="1" u="sng" dirty="0" err="1" smtClean="0"/>
              <a:t>managerId</a:t>
            </a:r>
            <a:r>
              <a:rPr lang="en-GB" dirty="0"/>
              <a:t>, </a:t>
            </a:r>
            <a:r>
              <a:rPr lang="en-GB" dirty="0" smtClean="0"/>
              <a:t>name, phone)</a:t>
            </a:r>
            <a:endParaRPr lang="en-GB" dirty="0"/>
          </a:p>
          <a:p>
            <a:r>
              <a:rPr lang="en-GB" dirty="0"/>
              <a:t>There </a:t>
            </a:r>
            <a:r>
              <a:rPr lang="en-GB" dirty="0" smtClean="0"/>
              <a:t>exists </a:t>
            </a:r>
            <a:r>
              <a:rPr lang="en-GB" dirty="0"/>
              <a:t>the one to </a:t>
            </a:r>
            <a:r>
              <a:rPr lang="en-GB" dirty="0" smtClean="0"/>
              <a:t>many </a:t>
            </a:r>
            <a:r>
              <a:rPr lang="en-GB" dirty="0"/>
              <a:t>relationship between </a:t>
            </a:r>
            <a:r>
              <a:rPr lang="en-GB" dirty="0" smtClean="0"/>
              <a:t>Project and Manager</a:t>
            </a:r>
            <a:endParaRPr lang="en-GB" dirty="0"/>
          </a:p>
          <a:p>
            <a:pPr lvl="1"/>
            <a:r>
              <a:rPr lang="en-GB" dirty="0" smtClean="0"/>
              <a:t>A manager could manages at least </a:t>
            </a:r>
            <a:r>
              <a:rPr lang="en-GB" smtClean="0"/>
              <a:t>one or many </a:t>
            </a:r>
            <a:r>
              <a:rPr lang="en-GB" dirty="0" smtClean="0"/>
              <a:t>projects while a project is managed by one and only one manager</a:t>
            </a:r>
            <a:endParaRPr lang="en-GB" dirty="0"/>
          </a:p>
          <a:p>
            <a:r>
              <a:rPr lang="en-GB" b="1" dirty="0">
                <a:solidFill>
                  <a:srgbClr val="FFC000"/>
                </a:solidFill>
              </a:rPr>
              <a:t>Draw the relationship between these two entities</a:t>
            </a:r>
          </a:p>
          <a:p>
            <a:endParaRPr lang="en-GB"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 rot="1951809">
            <a:off x="-601532" y="5573238"/>
            <a:ext cx="3094038" cy="649313"/>
          </a:xfrm>
          <a:prstGeom prst="rect">
            <a:avLst/>
          </a:prstGeom>
          <a:solidFill>
            <a:srgbClr val="F79646"/>
          </a:solidFill>
          <a:ln w="38100">
            <a:solidFill>
              <a:schemeClr val="bg1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 dirty="0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10 </a:t>
            </a:r>
            <a:r>
              <a:rPr lang="en-US" sz="20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minutes</a:t>
            </a:r>
          </a:p>
        </p:txBody>
      </p:sp>
    </p:spTree>
    <p:extLst>
      <p:ext uri="{BB962C8B-B14F-4D97-AF65-F5344CB8AC3E}">
        <p14:creationId xmlns:p14="http://schemas.microsoft.com/office/powerpoint/2010/main" val="351895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239520"/>
              </p:ext>
            </p:extLst>
          </p:nvPr>
        </p:nvGraphicFramePr>
        <p:xfrm>
          <a:off x="5486400" y="1806454"/>
          <a:ext cx="2590800" cy="2232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/>
              </a:tblGrid>
              <a:tr h="558037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Manager</a:t>
                      </a:r>
                      <a:endParaRPr lang="en-GB" dirty="0"/>
                    </a:p>
                  </a:txBody>
                  <a:tcPr/>
                </a:tc>
              </a:tr>
              <a:tr h="558037">
                <a:tc>
                  <a:txBody>
                    <a:bodyPr/>
                    <a:lstStyle/>
                    <a:p>
                      <a:pPr algn="ctr"/>
                      <a:r>
                        <a:rPr lang="en-GB" u="none" dirty="0" smtClean="0"/>
                        <a:t>[PK] </a:t>
                      </a:r>
                      <a:r>
                        <a:rPr lang="en-GB" u="sng" dirty="0" err="1" smtClean="0"/>
                        <a:t>mangerId</a:t>
                      </a:r>
                      <a:endParaRPr lang="en-GB" u="sng" dirty="0"/>
                    </a:p>
                  </a:txBody>
                  <a:tcPr/>
                </a:tc>
              </a:tr>
              <a:tr h="558037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name</a:t>
                      </a:r>
                      <a:endParaRPr lang="en-GB" dirty="0"/>
                    </a:p>
                  </a:txBody>
                  <a:tcPr/>
                </a:tc>
              </a:tr>
              <a:tr h="558037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phone</a:t>
                      </a:r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11864"/>
              </p:ext>
            </p:extLst>
          </p:nvPr>
        </p:nvGraphicFramePr>
        <p:xfrm>
          <a:off x="609600" y="1435614"/>
          <a:ext cx="2473643" cy="26029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3643"/>
              </a:tblGrid>
              <a:tr h="43383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Project</a:t>
                      </a:r>
                      <a:endParaRPr lang="en-GB" dirty="0"/>
                    </a:p>
                  </a:txBody>
                  <a:tcPr/>
                </a:tc>
              </a:tr>
              <a:tr h="433831">
                <a:tc>
                  <a:txBody>
                    <a:bodyPr/>
                    <a:lstStyle/>
                    <a:p>
                      <a:pPr algn="ctr"/>
                      <a:r>
                        <a:rPr lang="en-GB" u="none" dirty="0" smtClean="0"/>
                        <a:t>[PK] </a:t>
                      </a:r>
                      <a:r>
                        <a:rPr lang="en-GB" u="sng" dirty="0" err="1" smtClean="0"/>
                        <a:t>projectId</a:t>
                      </a:r>
                      <a:endParaRPr lang="en-GB" u="sng" dirty="0"/>
                    </a:p>
                  </a:txBody>
                  <a:tcPr/>
                </a:tc>
              </a:tr>
              <a:tr h="43383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name</a:t>
                      </a:r>
                      <a:endParaRPr lang="en-GB" dirty="0"/>
                    </a:p>
                  </a:txBody>
                  <a:tcPr/>
                </a:tc>
              </a:tr>
              <a:tr h="433831">
                <a:tc>
                  <a:txBody>
                    <a:bodyPr/>
                    <a:lstStyle/>
                    <a:p>
                      <a:pPr algn="ctr"/>
                      <a:r>
                        <a:rPr lang="en-GB" dirty="0" err="1" smtClean="0"/>
                        <a:t>startDate</a:t>
                      </a:r>
                      <a:endParaRPr lang="en-GB" dirty="0"/>
                    </a:p>
                  </a:txBody>
                  <a:tcPr/>
                </a:tc>
              </a:tr>
              <a:tr h="43383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Budget</a:t>
                      </a:r>
                      <a:endParaRPr lang="en-GB" dirty="0"/>
                    </a:p>
                  </a:txBody>
                  <a:tcPr/>
                </a:tc>
              </a:tr>
              <a:tr h="43383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[FK] </a:t>
                      </a:r>
                      <a:r>
                        <a:rPr lang="en-GB" dirty="0" err="1" smtClean="0"/>
                        <a:t>manegerId</a:t>
                      </a:r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3065621" y="2286000"/>
            <a:ext cx="2420779" cy="304800"/>
            <a:chOff x="609600" y="4343400"/>
            <a:chExt cx="3276600" cy="457200"/>
          </a:xfrm>
        </p:grpSpPr>
        <p:grpSp>
          <p:nvGrpSpPr>
            <p:cNvPr id="16" name="Group 15"/>
            <p:cNvGrpSpPr/>
            <p:nvPr/>
          </p:nvGrpSpPr>
          <p:grpSpPr>
            <a:xfrm>
              <a:off x="609600" y="4343400"/>
              <a:ext cx="3276600" cy="457200"/>
              <a:chOff x="609600" y="4343400"/>
              <a:chExt cx="3276600" cy="457200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609600" y="4572000"/>
                <a:ext cx="3276600" cy="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flipH="1" flipV="1">
                <a:off x="609600" y="4343400"/>
                <a:ext cx="457200" cy="2286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H="1">
                <a:off x="609600" y="4572000"/>
                <a:ext cx="457200" cy="2286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" name="Straight Connector 17"/>
            <p:cNvCxnSpPr/>
            <p:nvPr/>
          </p:nvCxnSpPr>
          <p:spPr>
            <a:xfrm>
              <a:off x="1143000" y="4343400"/>
              <a:ext cx="0" cy="4572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657600" y="4343400"/>
              <a:ext cx="0" cy="4572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3505200" y="4343400"/>
              <a:ext cx="0" cy="4572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5513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Many to </a:t>
            </a:r>
            <a:r>
              <a:rPr lang="en-GB" dirty="0" smtClean="0"/>
              <a:t>Many (N:M)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Many instances of an entity are related to many instances of another entity</a:t>
            </a:r>
          </a:p>
          <a:p>
            <a:r>
              <a:rPr lang="en-GB" b="1" dirty="0" smtClean="0"/>
              <a:t>Ex: </a:t>
            </a:r>
            <a:endParaRPr lang="en-GB" b="1" dirty="0"/>
          </a:p>
          <a:p>
            <a:endParaRPr lang="en-GB" b="1" dirty="0" smtClean="0"/>
          </a:p>
          <a:p>
            <a:pPr lvl="1"/>
            <a:r>
              <a:rPr lang="en-GB" dirty="0" smtClean="0"/>
              <a:t>A supplier may supply several items</a:t>
            </a:r>
          </a:p>
          <a:p>
            <a:pPr lvl="1"/>
            <a:r>
              <a:rPr lang="en-GB" dirty="0" smtClean="0"/>
              <a:t>An item may be supplied by several suppliers 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083" t="62568" r="44583" b="22610"/>
          <a:stretch/>
        </p:blipFill>
        <p:spPr>
          <a:xfrm>
            <a:off x="2057400" y="2209800"/>
            <a:ext cx="3962400" cy="76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499" t="29249" r="34166" b="29250"/>
          <a:stretch/>
        </p:blipFill>
        <p:spPr>
          <a:xfrm>
            <a:off x="1905000" y="3996181"/>
            <a:ext cx="5791200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13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Many to Many (</a:t>
            </a:r>
            <a:r>
              <a:rPr lang="en-GB" dirty="0" smtClean="0"/>
              <a:t>N:M)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new table is created</a:t>
            </a:r>
          </a:p>
          <a:p>
            <a:pPr lvl="1"/>
            <a:r>
              <a:rPr lang="en-GB" dirty="0" smtClean="0"/>
              <a:t>This table is called an intersection table</a:t>
            </a:r>
          </a:p>
          <a:p>
            <a:r>
              <a:rPr lang="en-GB" dirty="0" smtClean="0"/>
              <a:t>An intersection table typically has a composite key comprised of the primary keys from those connected tables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107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Activity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There exists the </a:t>
            </a:r>
            <a:r>
              <a:rPr lang="en-GB" dirty="0" smtClean="0"/>
              <a:t>many </a:t>
            </a:r>
            <a:r>
              <a:rPr lang="en-GB" dirty="0"/>
              <a:t>to many relationship between </a:t>
            </a:r>
            <a:r>
              <a:rPr lang="en-GB" dirty="0" smtClean="0"/>
              <a:t>STUDENT </a:t>
            </a:r>
            <a:r>
              <a:rPr lang="en-GB" dirty="0"/>
              <a:t>and </a:t>
            </a:r>
            <a:r>
              <a:rPr lang="en-GB" dirty="0" smtClean="0"/>
              <a:t>CLASS</a:t>
            </a:r>
            <a:endParaRPr lang="en-GB" dirty="0"/>
          </a:p>
          <a:p>
            <a:pPr lvl="1"/>
            <a:r>
              <a:rPr lang="en-GB" dirty="0"/>
              <a:t>A </a:t>
            </a:r>
            <a:r>
              <a:rPr lang="en-GB" dirty="0" smtClean="0"/>
              <a:t>student </a:t>
            </a:r>
            <a:r>
              <a:rPr lang="en-GB" dirty="0"/>
              <a:t>could </a:t>
            </a:r>
            <a:r>
              <a:rPr lang="en-GB" dirty="0" smtClean="0"/>
              <a:t>study in </a:t>
            </a:r>
            <a:r>
              <a:rPr lang="en-GB" dirty="0"/>
              <a:t>many </a:t>
            </a:r>
            <a:r>
              <a:rPr lang="en-GB" dirty="0" smtClean="0"/>
              <a:t>classes and </a:t>
            </a:r>
            <a:r>
              <a:rPr lang="en-GB" dirty="0"/>
              <a:t>a </a:t>
            </a:r>
            <a:r>
              <a:rPr lang="en-GB" dirty="0" smtClean="0"/>
              <a:t>class contains many students</a:t>
            </a:r>
            <a:endParaRPr lang="en-GB" dirty="0"/>
          </a:p>
          <a:p>
            <a:r>
              <a:rPr lang="en-GB" b="1" dirty="0">
                <a:solidFill>
                  <a:srgbClr val="FFC000"/>
                </a:solidFill>
              </a:rPr>
              <a:t>Draw the relationship between these two entities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374" y="3283751"/>
            <a:ext cx="5962258" cy="3017046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 rot="1951809">
            <a:off x="-601532" y="5573238"/>
            <a:ext cx="3094038" cy="649313"/>
          </a:xfrm>
          <a:prstGeom prst="rect">
            <a:avLst/>
          </a:prstGeom>
          <a:solidFill>
            <a:srgbClr val="F79646"/>
          </a:solidFill>
          <a:ln w="38100">
            <a:solidFill>
              <a:schemeClr val="bg1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 dirty="0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10 </a:t>
            </a:r>
            <a:r>
              <a:rPr lang="en-US" sz="20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minutes</a:t>
            </a:r>
          </a:p>
        </p:txBody>
      </p:sp>
    </p:spTree>
    <p:extLst>
      <p:ext uri="{BB962C8B-B14F-4D97-AF65-F5344CB8AC3E}">
        <p14:creationId xmlns:p14="http://schemas.microsoft.com/office/powerpoint/2010/main" val="1168112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>
              <a:lnSpc>
                <a:spcPct val="101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GB" dirty="0"/>
              <a:t>O</a:t>
            </a:r>
            <a:r>
              <a:rPr lang="en-GB" dirty="0" smtClean="0"/>
              <a:t>bjectives</a:t>
            </a:r>
            <a:endParaRPr lang="en-GB" dirty="0"/>
          </a:p>
        </p:txBody>
      </p:sp>
      <p:sp>
        <p:nvSpPr>
          <p:cNvPr id="5122" name="Rectangle 2"/>
          <p:cNvSpPr>
            <a:spLocks noGrp="1" noChangeArrowheads="1"/>
          </p:cNvSpPr>
          <p:nvPr>
            <p:ph idx="1"/>
          </p:nvPr>
        </p:nvSpPr>
        <p:spPr>
          <a:xfrm>
            <a:off x="457200" y="1358280"/>
            <a:ext cx="8219256" cy="4585320"/>
          </a:xfrm>
          <a:ln/>
        </p:spPr>
        <p:txBody>
          <a:bodyPr>
            <a:normAutofit/>
          </a:bodyPr>
          <a:lstStyle/>
          <a:p>
            <a:pPr>
              <a:lnSpc>
                <a:spcPct val="101000"/>
              </a:lnSpc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dirty="0" smtClean="0"/>
              <a:t>Relationships </a:t>
            </a:r>
          </a:p>
          <a:p>
            <a:pPr>
              <a:lnSpc>
                <a:spcPct val="101000"/>
              </a:lnSpc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dirty="0" smtClean="0"/>
              <a:t>Entity to table</a:t>
            </a:r>
            <a:endParaRPr lang="en-GB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1724025"/>
            <a:ext cx="6057900" cy="340995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347628" y="3238500"/>
            <a:ext cx="2438400" cy="3810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842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1199017"/>
            <a:ext cx="4762500" cy="8572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0750" y="2590800"/>
            <a:ext cx="6057900" cy="340995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810000" y="4105275"/>
            <a:ext cx="2438400" cy="3810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8477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Associative Table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When an intersection table has additional attributes beyond the comprised primary keys that table is called associative table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500" t="41107" r="40000" b="20356"/>
          <a:stretch/>
        </p:blipFill>
        <p:spPr>
          <a:xfrm>
            <a:off x="1219200" y="2727839"/>
            <a:ext cx="6646981" cy="27432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323490" y="4992488"/>
            <a:ext cx="2438400" cy="381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264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referencing relationship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Self referencing foreign key relationship in employees tab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27" y="1982478"/>
            <a:ext cx="7484802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0253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Design Tables with MySQL Workbench</a:t>
            </a:r>
            <a:endParaRPr lang="en-GB"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 rot="1951809">
            <a:off x="-601532" y="5573238"/>
            <a:ext cx="3094038" cy="649313"/>
          </a:xfrm>
          <a:prstGeom prst="rect">
            <a:avLst/>
          </a:prstGeom>
          <a:solidFill>
            <a:srgbClr val="F79646"/>
          </a:solidFill>
          <a:ln w="38100">
            <a:solidFill>
              <a:schemeClr val="bg1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lt1"/>
                </a:solidFill>
                <a:latin typeface="+mn-lt"/>
                <a:cs typeface="+mn-cs"/>
              </a:rPr>
              <a:t>3</a:t>
            </a:r>
            <a:r>
              <a:rPr lang="en-US" sz="2000" dirty="0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0 </a:t>
            </a:r>
            <a:r>
              <a:rPr lang="en-US" sz="20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minutes</a:t>
            </a:r>
          </a:p>
        </p:txBody>
      </p:sp>
    </p:spTree>
    <p:extLst>
      <p:ext uri="{BB962C8B-B14F-4D97-AF65-F5344CB8AC3E}">
        <p14:creationId xmlns:p14="http://schemas.microsoft.com/office/powerpoint/2010/main" val="40426757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Activity: </a:t>
            </a:r>
            <a:br>
              <a:rPr lang="en-US" dirty="0" smtClean="0"/>
            </a:br>
            <a:r>
              <a:rPr lang="en-US" dirty="0" smtClean="0"/>
              <a:t>Google classroom ER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30mn using MySQL workbench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4104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8332" y="659528"/>
            <a:ext cx="7847336" cy="522847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Entity Model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1785937"/>
            <a:ext cx="742950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93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Relationship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A relationship is an association among entities.</a:t>
            </a:r>
          </a:p>
          <a:p>
            <a:pPr>
              <a:lnSpc>
                <a:spcPct val="150000"/>
              </a:lnSpc>
            </a:pPr>
            <a:r>
              <a:rPr lang="en-US" dirty="0"/>
              <a:t>A relationship type is a meaningful association between entity types.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 teacher </a:t>
            </a:r>
            <a:r>
              <a:rPr lang="en-US" u="sng" dirty="0"/>
              <a:t>teaches</a:t>
            </a:r>
            <a:r>
              <a:rPr lang="en-US" dirty="0"/>
              <a:t> students.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 programmer is </a:t>
            </a:r>
            <a:r>
              <a:rPr lang="en-US" u="sng" dirty="0"/>
              <a:t>writing</a:t>
            </a:r>
            <a:r>
              <a:rPr lang="en-US" dirty="0"/>
              <a:t> code.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Students </a:t>
            </a:r>
            <a:r>
              <a:rPr lang="en-US" u="sng" dirty="0"/>
              <a:t>play</a:t>
            </a:r>
            <a:r>
              <a:rPr lang="en-US" dirty="0"/>
              <a:t> Facebook.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663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Relationship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One to one</a:t>
            </a:r>
          </a:p>
          <a:p>
            <a:r>
              <a:rPr lang="en-GB" dirty="0" smtClean="0"/>
              <a:t>One to many </a:t>
            </a:r>
          </a:p>
          <a:p>
            <a:r>
              <a:rPr lang="en-GB" dirty="0" smtClean="0"/>
              <a:t>Many to many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1376673"/>
            <a:ext cx="5568581" cy="26682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124200"/>
            <a:ext cx="2324100" cy="13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0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Cardinality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397001"/>
            <a:ext cx="6934200" cy="38766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12" y="1578597"/>
            <a:ext cx="6810375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08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One to One (1:1)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single instance of an entity is related to a single instance of another entity</a:t>
            </a:r>
          </a:p>
          <a:p>
            <a:r>
              <a:rPr lang="en-GB" b="1" dirty="0" smtClean="0"/>
              <a:t>Ex: </a:t>
            </a:r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lvl="1"/>
            <a:r>
              <a:rPr lang="en-GB" dirty="0" smtClean="0"/>
              <a:t>An Employee has only one locker</a:t>
            </a:r>
          </a:p>
          <a:p>
            <a:pPr lvl="1"/>
            <a:r>
              <a:rPr lang="en-GB" dirty="0" smtClean="0"/>
              <a:t>A locker is used by only one Employee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668" t="62991" r="44167" b="22186"/>
          <a:stretch/>
        </p:blipFill>
        <p:spPr>
          <a:xfrm>
            <a:off x="1752600" y="2553978"/>
            <a:ext cx="40386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41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 to One (1:1)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 key from one relation is placed in the other as a Foreign Key (FK)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28" t="6464" r="50946" b="6462"/>
          <a:stretch/>
        </p:blipFill>
        <p:spPr>
          <a:xfrm>
            <a:off x="2133600" y="2422329"/>
            <a:ext cx="38862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1009" t="8556" r="763" b="9354"/>
          <a:stretch/>
        </p:blipFill>
        <p:spPr>
          <a:xfrm>
            <a:off x="2623728" y="4419600"/>
            <a:ext cx="3886200" cy="114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62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 to One (1:1)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800" y="2066585"/>
            <a:ext cx="5069815" cy="24136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828" t="6464" r="50946" b="6462"/>
          <a:stretch/>
        </p:blipFill>
        <p:spPr>
          <a:xfrm>
            <a:off x="1104900" y="4480205"/>
            <a:ext cx="38862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51009" t="8556" r="763" b="9354"/>
          <a:stretch/>
        </p:blipFill>
        <p:spPr>
          <a:xfrm>
            <a:off x="4790256" y="1568330"/>
            <a:ext cx="3886200" cy="114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08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PN_Template Powerpoint_New logo</Template>
  <TotalTime>6633</TotalTime>
  <Words>852</Words>
  <Application>Microsoft Office PowerPoint</Application>
  <PresentationFormat>On-screen Show (4:3)</PresentationFormat>
  <Paragraphs>113</Paragraphs>
  <Slides>26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 Unicode MS</vt:lpstr>
      <vt:lpstr>MS PGothic</vt:lpstr>
      <vt:lpstr>Arial</vt:lpstr>
      <vt:lpstr>Times New Roman</vt:lpstr>
      <vt:lpstr>Verdana</vt:lpstr>
      <vt:lpstr>Wingdings</vt:lpstr>
      <vt:lpstr>1_Thème Office</vt:lpstr>
      <vt:lpstr>2_Thème Office</vt:lpstr>
      <vt:lpstr>Passerelles numériques</vt:lpstr>
      <vt:lpstr>Objectives</vt:lpstr>
      <vt:lpstr>Entity Model</vt:lpstr>
      <vt:lpstr>Relationship</vt:lpstr>
      <vt:lpstr>Relationship</vt:lpstr>
      <vt:lpstr>Cardinality</vt:lpstr>
      <vt:lpstr>One to One (1:1)</vt:lpstr>
      <vt:lpstr>One to One (1:1)</vt:lpstr>
      <vt:lpstr>One to One (1:1)</vt:lpstr>
      <vt:lpstr>Activity</vt:lpstr>
      <vt:lpstr>PowerPoint Presentation</vt:lpstr>
      <vt:lpstr>One to Many (1:N)</vt:lpstr>
      <vt:lpstr>One to Many (1:N)</vt:lpstr>
      <vt:lpstr>One to Many (1:N)</vt:lpstr>
      <vt:lpstr>Activity</vt:lpstr>
      <vt:lpstr>PowerPoint Presentation</vt:lpstr>
      <vt:lpstr>Many to Many (N:M)</vt:lpstr>
      <vt:lpstr>Many to Many (N:M)</vt:lpstr>
      <vt:lpstr>Activity</vt:lpstr>
      <vt:lpstr>PowerPoint Presentation</vt:lpstr>
      <vt:lpstr>PowerPoint Presentation</vt:lpstr>
      <vt:lpstr>Associative Table</vt:lpstr>
      <vt:lpstr>Self referencing relationship </vt:lpstr>
      <vt:lpstr>Demo</vt:lpstr>
      <vt:lpstr>Activity:  Google classroom ER design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CIST Staff Meeting Agenda &amp; Minutes   May16th, 2007</dc:title>
  <dc:creator>Ratha MORK</dc:creator>
  <cp:lastModifiedBy>Channak CHHON</cp:lastModifiedBy>
  <cp:revision>305</cp:revision>
  <cp:lastPrinted>2011-03-01T07:49:32Z</cp:lastPrinted>
  <dcterms:modified xsi:type="dcterms:W3CDTF">2019-08-20T09:12:13Z</dcterms:modified>
</cp:coreProperties>
</file>

<file path=docProps/thumbnail.jpeg>
</file>